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x="18288000" cy="10287000"/>
  <p:notesSz cx="6858000" cy="9144000"/>
  <p:embeddedFontLst>
    <p:embeddedFont>
      <p:font typeface="Raleway Medium" charset="1" panose="00000000000000000000"/>
      <p:regular r:id="rId19"/>
    </p:embeddedFont>
    <p:embeddedFont>
      <p:font typeface="Raleway Semi-Bold" charset="1" panose="00000000000000000000"/>
      <p:regular r:id="rId20"/>
    </p:embeddedFont>
    <p:embeddedFont>
      <p:font typeface="Raleway Bold" charset="1" panose="0000000000000000000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svg" Type="http://schemas.openxmlformats.org/officeDocument/2006/relationships/image"/><Relationship Id="rId4" Target="../media/image19.png" Type="http://schemas.openxmlformats.org/officeDocument/2006/relationships/image"/><Relationship Id="rId5" Target="../media/image20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6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-923791" y="-783256"/>
            <a:ext cx="11853512" cy="11853512"/>
          </a:xfrm>
          <a:custGeom>
            <a:avLst/>
            <a:gdLst/>
            <a:ahLst/>
            <a:cxnLst/>
            <a:rect r="r" b="b" t="t" l="l"/>
            <a:pathLst>
              <a:path h="11853512" w="11853512">
                <a:moveTo>
                  <a:pt x="0" y="0"/>
                </a:moveTo>
                <a:lnTo>
                  <a:pt x="11853513" y="0"/>
                </a:lnTo>
                <a:lnTo>
                  <a:pt x="11853513" y="11853512"/>
                </a:lnTo>
                <a:lnTo>
                  <a:pt x="0" y="118535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708050" y="2014066"/>
            <a:ext cx="5746778" cy="6258867"/>
          </a:xfrm>
          <a:custGeom>
            <a:avLst/>
            <a:gdLst/>
            <a:ahLst/>
            <a:cxnLst/>
            <a:rect r="r" b="b" t="t" l="l"/>
            <a:pathLst>
              <a:path h="6258867" w="5746778">
                <a:moveTo>
                  <a:pt x="0" y="0"/>
                </a:moveTo>
                <a:lnTo>
                  <a:pt x="5746778" y="0"/>
                </a:lnTo>
                <a:lnTo>
                  <a:pt x="5746778" y="6258868"/>
                </a:lnTo>
                <a:lnTo>
                  <a:pt x="0" y="62588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219200" y="3714696"/>
            <a:ext cx="8719412" cy="2152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8100"/>
              </a:lnSpc>
            </a:pPr>
            <a:r>
              <a:rPr lang="en-US" b="true" sz="9000" spc="-413">
                <a:solidFill>
                  <a:srgbClr val="0097B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Analysis of requirements 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219200" y="8877297"/>
            <a:ext cx="9179504" cy="3810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2700"/>
              </a:lnSpc>
            </a:pPr>
            <a:r>
              <a:rPr lang="en-US" b="true" sz="3000" spc="-138">
                <a:solidFill>
                  <a:srgbClr val="56AE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Presented by: Group 12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19200" y="6579528"/>
            <a:ext cx="7924800" cy="869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b="true" sz="2499" spc="-114">
                <a:solidFill>
                  <a:srgbClr val="56AE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Mobile-Based Attendance Management System Based on Geofencing and Facial Recognition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6AE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219200" y="1538802"/>
            <a:ext cx="6785199" cy="44176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8640"/>
              </a:lnSpc>
            </a:pPr>
            <a:r>
              <a:rPr lang="en-US" b="true" sz="8000" spc="-368">
                <a:solidFill>
                  <a:srgbClr val="D4F6E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 Technical Constraints &amp; Feasibility Assessment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219200" y="6347777"/>
            <a:ext cx="7635008" cy="1944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80"/>
              </a:lnSpc>
              <a:spcBef>
                <a:spcPct val="0"/>
              </a:spcBef>
            </a:pPr>
            <a:r>
              <a:rPr lang="en-US" b="true" sz="2200">
                <a:solidFill>
                  <a:srgbClr val="FBF6F1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C</a:t>
            </a:r>
            <a:r>
              <a:rPr lang="en-US" b="true" sz="2200">
                <a:solidFill>
                  <a:srgbClr val="FBF6F1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onstraints:</a:t>
            </a:r>
          </a:p>
          <a:p>
            <a:pPr algn="l" marL="474981" indent="-237491" lvl="1">
              <a:lnSpc>
                <a:spcPts val="3080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200">
                <a:solidFill>
                  <a:srgbClr val="FBF6F1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GPS</a:t>
            </a:r>
            <a:r>
              <a:rPr lang="en-US" b="true" sz="2200">
                <a:solidFill>
                  <a:srgbClr val="FBF6F1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permission issues</a:t>
            </a:r>
          </a:p>
          <a:p>
            <a:pPr algn="l" marL="474981" indent="-237491" lvl="1">
              <a:lnSpc>
                <a:spcPts val="3080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200">
                <a:solidFill>
                  <a:srgbClr val="FBF6F1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Fa</a:t>
            </a:r>
            <a:r>
              <a:rPr lang="en-US" b="true" sz="2200">
                <a:solidFill>
                  <a:srgbClr val="FBF6F1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cial detection lighting sensitivity</a:t>
            </a:r>
          </a:p>
          <a:p>
            <a:pPr algn="l" marL="474981" indent="-237491" lvl="1">
              <a:lnSpc>
                <a:spcPts val="3080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200">
                <a:solidFill>
                  <a:srgbClr val="FBF6F1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Mobile OS compatibility</a:t>
            </a:r>
          </a:p>
          <a:p>
            <a:pPr algn="l">
              <a:lnSpc>
                <a:spcPts val="3080"/>
              </a:lnSpc>
              <a:spcBef>
                <a:spcPct val="0"/>
              </a:spcBef>
            </a:pP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0167540" y="1529149"/>
            <a:ext cx="6663549" cy="7228702"/>
          </a:xfrm>
          <a:custGeom>
            <a:avLst/>
            <a:gdLst/>
            <a:ahLst/>
            <a:cxnLst/>
            <a:rect r="r" b="b" t="t" l="l"/>
            <a:pathLst>
              <a:path h="7228702" w="6663549">
                <a:moveTo>
                  <a:pt x="0" y="0"/>
                </a:moveTo>
                <a:lnTo>
                  <a:pt x="6663549" y="0"/>
                </a:lnTo>
                <a:lnTo>
                  <a:pt x="6663549" y="7228702"/>
                </a:lnTo>
                <a:lnTo>
                  <a:pt x="0" y="72287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5" id="5"/>
          <p:cNvSpPr txBox="true"/>
          <p:nvPr/>
        </p:nvSpPr>
        <p:spPr>
          <a:xfrm rot="0">
            <a:off x="1219200" y="8244522"/>
            <a:ext cx="7635008" cy="1553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80"/>
              </a:lnSpc>
              <a:spcBef>
                <a:spcPct val="0"/>
              </a:spcBef>
            </a:pPr>
            <a:r>
              <a:rPr lang="en-US" b="true" sz="2200">
                <a:solidFill>
                  <a:srgbClr val="FBF6F1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Fe</a:t>
            </a:r>
            <a:r>
              <a:rPr lang="en-US" b="true" sz="2200">
                <a:solidFill>
                  <a:srgbClr val="FBF6F1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asibility:</a:t>
            </a:r>
          </a:p>
          <a:p>
            <a:pPr algn="l" marL="474981" indent="-237491" lvl="1">
              <a:lnSpc>
                <a:spcPts val="3080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200">
                <a:solidFill>
                  <a:srgbClr val="FBF6F1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Technically feasible with existing tools</a:t>
            </a:r>
          </a:p>
          <a:p>
            <a:pPr algn="l" marL="474981" indent="-237491" lvl="1">
              <a:lnSpc>
                <a:spcPts val="3080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200">
                <a:solidFill>
                  <a:srgbClr val="FBF6F1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Economically viable with open-source libraries</a:t>
            </a:r>
          </a:p>
          <a:p>
            <a:pPr algn="l">
              <a:lnSpc>
                <a:spcPts val="3080"/>
              </a:lnSpc>
              <a:spcBef>
                <a:spcPct val="0"/>
              </a:spcBef>
            </a:pPr>
          </a:p>
        </p:txBody>
      </p:sp>
    </p:spTree>
  </p:cSld>
  <p:clrMapOvr>
    <a:masterClrMapping/>
  </p:clrMapOvr>
  <p:transition spd="fast">
    <p:cover dir="rd"/>
  </p:transition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6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219200" y="3318827"/>
            <a:ext cx="8752518" cy="10001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7200"/>
              </a:lnSpc>
            </a:pPr>
            <a:r>
              <a:rPr lang="en-US" b="true" sz="8000" spc="-368">
                <a:solidFill>
                  <a:srgbClr val="0097B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Technology Stack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219200" y="5376228"/>
            <a:ext cx="7635008" cy="2725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4981" indent="-237491" lvl="1">
              <a:lnSpc>
                <a:spcPts val="3080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200">
                <a:solidFill>
                  <a:srgbClr val="38B6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M</a:t>
            </a:r>
            <a:r>
              <a:rPr lang="en-US" b="true" sz="2200">
                <a:solidFill>
                  <a:srgbClr val="38B6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obile App: React Native</a:t>
            </a:r>
          </a:p>
          <a:p>
            <a:pPr algn="l" marL="474981" indent="-237491" lvl="1">
              <a:lnSpc>
                <a:spcPts val="3080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200">
                <a:solidFill>
                  <a:srgbClr val="38B6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Backend: Node.js </a:t>
            </a:r>
          </a:p>
          <a:p>
            <a:pPr algn="l" marL="474981" indent="-237491" lvl="1">
              <a:lnSpc>
                <a:spcPts val="3080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200">
                <a:solidFill>
                  <a:srgbClr val="38B6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Database: MongoDB</a:t>
            </a:r>
          </a:p>
          <a:p>
            <a:pPr algn="l" marL="474981" indent="-237491" lvl="1">
              <a:lnSpc>
                <a:spcPts val="3080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200">
                <a:solidFill>
                  <a:srgbClr val="38B6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AI Integration: Facial recognition libraries form faceapi.js</a:t>
            </a:r>
          </a:p>
          <a:p>
            <a:pPr algn="l" marL="474981" indent="-237491" lvl="1">
              <a:lnSpc>
                <a:spcPts val="3080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200">
                <a:solidFill>
                  <a:srgbClr val="38B6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Geofencing Google geofence</a:t>
            </a:r>
          </a:p>
          <a:p>
            <a:pPr algn="l">
              <a:lnSpc>
                <a:spcPts val="3080"/>
              </a:lnSpc>
              <a:spcBef>
                <a:spcPct val="0"/>
              </a:spcBef>
            </a:pP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775475" y="1314608"/>
            <a:ext cx="7657784" cy="7657784"/>
          </a:xfrm>
          <a:prstGeom prst="rect">
            <a:avLst/>
          </a:prstGeom>
        </p:spPr>
      </p:pic>
    </p:spTree>
  </p:cSld>
  <p:clrMapOvr>
    <a:masterClrMapping/>
  </p:clrMapOvr>
  <p:transition spd="fast">
    <p:fade/>
  </p:transition>
</p:sld>
</file>

<file path=ppt/slides/slide12.xml><?xml version="1.0" encoding="utf-8"?>
<p:sld xmlns:p="http://schemas.openxmlformats.org/presentationml/2006/main" xmlns:a="http://schemas.openxmlformats.org/drawingml/2006/main">
  <p:cSld>
    <p:bg>
      <p:bgPr>
        <a:solidFill>
          <a:srgbClr val="B1D4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123950" y="1304925"/>
            <a:ext cx="16040100" cy="12493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9037"/>
              </a:lnSpc>
            </a:pPr>
            <a:r>
              <a:rPr lang="en-US" b="true" sz="10041" spc="-461">
                <a:solidFill>
                  <a:srgbClr val="0097B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 Conclusion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2787441" y="3974762"/>
            <a:ext cx="12967571" cy="3716149"/>
            <a:chOff x="0" y="0"/>
            <a:chExt cx="2891181" cy="8285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891181" cy="828533"/>
            </a:xfrm>
            <a:custGeom>
              <a:avLst/>
              <a:gdLst/>
              <a:ahLst/>
              <a:cxnLst/>
              <a:rect r="r" b="b" t="t" l="l"/>
              <a:pathLst>
                <a:path h="828533" w="2891181">
                  <a:moveTo>
                    <a:pt x="4776" y="0"/>
                  </a:moveTo>
                  <a:lnTo>
                    <a:pt x="2886404" y="0"/>
                  </a:lnTo>
                  <a:cubicBezTo>
                    <a:pt x="2887671" y="0"/>
                    <a:pt x="2888886" y="503"/>
                    <a:pt x="2889782" y="1399"/>
                  </a:cubicBezTo>
                  <a:cubicBezTo>
                    <a:pt x="2890677" y="2295"/>
                    <a:pt x="2891181" y="3509"/>
                    <a:pt x="2891181" y="4776"/>
                  </a:cubicBezTo>
                  <a:lnTo>
                    <a:pt x="2891181" y="823757"/>
                  </a:lnTo>
                  <a:cubicBezTo>
                    <a:pt x="2891181" y="825023"/>
                    <a:pt x="2890677" y="826238"/>
                    <a:pt x="2889782" y="827134"/>
                  </a:cubicBezTo>
                  <a:cubicBezTo>
                    <a:pt x="2888886" y="828030"/>
                    <a:pt x="2887671" y="828533"/>
                    <a:pt x="2886404" y="828533"/>
                  </a:cubicBezTo>
                  <a:lnTo>
                    <a:pt x="4776" y="828533"/>
                  </a:lnTo>
                  <a:cubicBezTo>
                    <a:pt x="3509" y="828533"/>
                    <a:pt x="2295" y="828030"/>
                    <a:pt x="1399" y="827134"/>
                  </a:cubicBezTo>
                  <a:cubicBezTo>
                    <a:pt x="503" y="826238"/>
                    <a:pt x="0" y="825023"/>
                    <a:pt x="0" y="823757"/>
                  </a:cubicBezTo>
                  <a:lnTo>
                    <a:pt x="0" y="4776"/>
                  </a:lnTo>
                  <a:cubicBezTo>
                    <a:pt x="0" y="3509"/>
                    <a:pt x="503" y="2295"/>
                    <a:pt x="1399" y="1399"/>
                  </a:cubicBezTo>
                  <a:cubicBezTo>
                    <a:pt x="2295" y="503"/>
                    <a:pt x="3509" y="0"/>
                    <a:pt x="4776" y="0"/>
                  </a:cubicBezTo>
                  <a:close/>
                </a:path>
              </a:pathLst>
            </a:custGeom>
            <a:solidFill>
              <a:srgbClr val="56AE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891181" cy="8666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3876217" y="4920617"/>
            <a:ext cx="10535567" cy="14883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59077" indent="-229539" lvl="1">
              <a:lnSpc>
                <a:spcPts val="2976"/>
              </a:lnSpc>
              <a:buFont typeface="Arial"/>
              <a:buChar char="•"/>
            </a:pPr>
            <a:r>
              <a:rPr lang="en-US" b="true" sz="2126">
                <a:solidFill>
                  <a:srgbClr val="D4F6E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Task accomplished: Captured complete SRS</a:t>
            </a:r>
          </a:p>
          <a:p>
            <a:pPr algn="just" marL="459077" indent="-229539" lvl="1">
              <a:lnSpc>
                <a:spcPts val="2976"/>
              </a:lnSpc>
              <a:buFont typeface="Arial"/>
              <a:buChar char="•"/>
            </a:pPr>
            <a:r>
              <a:rPr lang="en-US" b="true" sz="2126">
                <a:solidFill>
                  <a:srgbClr val="D4F6E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F</a:t>
            </a:r>
            <a:r>
              <a:rPr lang="en-US" b="true" sz="2126">
                <a:solidFill>
                  <a:srgbClr val="D4F6E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oundation for design &amp; development set</a:t>
            </a:r>
          </a:p>
          <a:p>
            <a:pPr algn="just" marL="459077" indent="-229539" lvl="1">
              <a:lnSpc>
                <a:spcPts val="2976"/>
              </a:lnSpc>
              <a:buFont typeface="Arial"/>
              <a:buChar char="•"/>
            </a:pPr>
            <a:r>
              <a:rPr lang="en-US" b="true" sz="2126">
                <a:solidFill>
                  <a:srgbClr val="D4F6E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High potential for real-world impact</a:t>
            </a:r>
          </a:p>
          <a:p>
            <a:pPr algn="just">
              <a:lnSpc>
                <a:spcPts val="2976"/>
              </a:lnSpc>
              <a:spcBef>
                <a:spcPct val="0"/>
              </a:spcBef>
            </a:pPr>
          </a:p>
        </p:txBody>
      </p:sp>
    </p:spTree>
  </p:cSld>
  <p:clrMapOvr>
    <a:masterClrMapping/>
  </p:clrMapOvr>
  <p:transition spd="fast">
    <p:cover dir="l"/>
  </p:transition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6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-923791" y="-783256"/>
            <a:ext cx="11853512" cy="11853512"/>
          </a:xfrm>
          <a:custGeom>
            <a:avLst/>
            <a:gdLst/>
            <a:ahLst/>
            <a:cxnLst/>
            <a:rect r="r" b="b" t="t" l="l"/>
            <a:pathLst>
              <a:path h="11853512" w="11853512">
                <a:moveTo>
                  <a:pt x="0" y="0"/>
                </a:moveTo>
                <a:lnTo>
                  <a:pt x="11853513" y="0"/>
                </a:lnTo>
                <a:lnTo>
                  <a:pt x="11853513" y="11853512"/>
                </a:lnTo>
                <a:lnTo>
                  <a:pt x="0" y="118535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219200" y="2646761"/>
            <a:ext cx="8144502" cy="52125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13331"/>
              </a:lnSpc>
            </a:pPr>
            <a:r>
              <a:rPr lang="en-US" b="true" sz="14812" spc="-681">
                <a:solidFill>
                  <a:srgbClr val="0C698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Thank you very much!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219200" y="1104900"/>
            <a:ext cx="9179504" cy="3810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2700"/>
              </a:lnSpc>
            </a:pPr>
            <a:r>
              <a:rPr lang="en-US" b="true" sz="3000" spc="-138">
                <a:solidFill>
                  <a:srgbClr val="0C698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Presented by Group 12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1867657" y="1376536"/>
            <a:ext cx="5561408" cy="7533927"/>
          </a:xfrm>
          <a:custGeom>
            <a:avLst/>
            <a:gdLst/>
            <a:ahLst/>
            <a:cxnLst/>
            <a:rect r="r" b="b" t="t" l="l"/>
            <a:pathLst>
              <a:path h="7533927" w="5561408">
                <a:moveTo>
                  <a:pt x="0" y="0"/>
                </a:moveTo>
                <a:lnTo>
                  <a:pt x="5561408" y="0"/>
                </a:lnTo>
                <a:lnTo>
                  <a:pt x="5561408" y="7533928"/>
                </a:lnTo>
                <a:lnTo>
                  <a:pt x="0" y="75339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  <p:transition spd="fast">
    <p:cover dir="r"/>
  </p:transition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6AE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546079" y="1920197"/>
            <a:ext cx="6270790" cy="6446606"/>
          </a:xfrm>
          <a:custGeom>
            <a:avLst/>
            <a:gdLst/>
            <a:ahLst/>
            <a:cxnLst/>
            <a:rect r="r" b="b" t="t" l="l"/>
            <a:pathLst>
              <a:path h="6446606" w="6270790">
                <a:moveTo>
                  <a:pt x="0" y="0"/>
                </a:moveTo>
                <a:lnTo>
                  <a:pt x="6270790" y="0"/>
                </a:lnTo>
                <a:lnTo>
                  <a:pt x="6270790" y="6446606"/>
                </a:lnTo>
                <a:lnTo>
                  <a:pt x="0" y="64466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3" id="3"/>
          <p:cNvSpPr txBox="true"/>
          <p:nvPr/>
        </p:nvSpPr>
        <p:spPr>
          <a:xfrm rot="0">
            <a:off x="1219200" y="2431128"/>
            <a:ext cx="7924800" cy="23923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9037"/>
              </a:lnSpc>
            </a:pPr>
            <a:r>
              <a:rPr lang="en-US" b="true" sz="10041" spc="-461">
                <a:solidFill>
                  <a:srgbClr val="D4F6E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Introduction &amp; Purpose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219200" y="5743527"/>
            <a:ext cx="7635008" cy="46221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26107" indent="-313054" lvl="1">
              <a:lnSpc>
                <a:spcPts val="4059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899">
                <a:solidFill>
                  <a:srgbClr val="FBF6F1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Pu</a:t>
            </a:r>
            <a:r>
              <a:rPr lang="en-US" b="true" sz="2899">
                <a:solidFill>
                  <a:srgbClr val="FBF6F1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rpose: Define, guide, and align stakeholders on the system’s functionality and expectations.</a:t>
            </a:r>
          </a:p>
          <a:p>
            <a:pPr algn="l" marL="626107" indent="-313054" lvl="1">
              <a:lnSpc>
                <a:spcPts val="4059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899">
                <a:solidFill>
                  <a:srgbClr val="FBF6F1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Identifies goals for developers, designers, testers, and the project manager.</a:t>
            </a:r>
          </a:p>
          <a:p>
            <a:pPr algn="l" marL="626107" indent="-313054" lvl="1">
              <a:lnSpc>
                <a:spcPts val="4059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899">
                <a:solidFill>
                  <a:srgbClr val="FBF6F1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Reference document throughout the project lifecycle.</a:t>
            </a:r>
          </a:p>
          <a:p>
            <a:pPr algn="l">
              <a:lnSpc>
                <a:spcPts val="4059"/>
              </a:lnSpc>
              <a:spcBef>
                <a:spcPct val="0"/>
              </a:spcBef>
            </a:pP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0698479" y="2072597"/>
            <a:ext cx="6270790" cy="6446606"/>
          </a:xfrm>
          <a:custGeom>
            <a:avLst/>
            <a:gdLst/>
            <a:ahLst/>
            <a:cxnLst/>
            <a:rect r="r" b="b" t="t" l="l"/>
            <a:pathLst>
              <a:path h="6446606" w="6270790">
                <a:moveTo>
                  <a:pt x="0" y="0"/>
                </a:moveTo>
                <a:lnTo>
                  <a:pt x="6270790" y="0"/>
                </a:lnTo>
                <a:lnTo>
                  <a:pt x="6270790" y="6446606"/>
                </a:lnTo>
                <a:lnTo>
                  <a:pt x="0" y="64466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  <p:transition spd="fast">
    <p:fade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6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219200" y="2646729"/>
            <a:ext cx="7924800" cy="23923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9037"/>
              </a:lnSpc>
            </a:pPr>
            <a:r>
              <a:rPr lang="en-US" b="true" sz="10041" spc="-461">
                <a:solidFill>
                  <a:srgbClr val="56AE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Project Overview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219200" y="5762577"/>
            <a:ext cx="7635008" cy="2725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4981" indent="-237491" lvl="1">
              <a:lnSpc>
                <a:spcPts val="3080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200">
                <a:solidFill>
                  <a:srgbClr val="0097B2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M</a:t>
            </a:r>
            <a:r>
              <a:rPr lang="en-US" b="true" sz="2200">
                <a:solidFill>
                  <a:srgbClr val="0097B2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obile-based solution for automating attendance.</a:t>
            </a:r>
          </a:p>
          <a:p>
            <a:pPr algn="l" marL="474981" indent="-237491" lvl="1">
              <a:lnSpc>
                <a:spcPts val="3080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200">
                <a:solidFill>
                  <a:srgbClr val="0097B2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Uses facial recognition for identity + geofencing for location.</a:t>
            </a:r>
          </a:p>
          <a:p>
            <a:pPr algn="l" marL="474981" indent="-237491" lvl="1">
              <a:lnSpc>
                <a:spcPts val="3080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200">
                <a:solidFill>
                  <a:srgbClr val="0097B2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Android-based application.</a:t>
            </a:r>
          </a:p>
          <a:p>
            <a:pPr algn="l" marL="474981" indent="-237491" lvl="1">
              <a:lnSpc>
                <a:spcPts val="3080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200">
                <a:solidFill>
                  <a:srgbClr val="0097B2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Benefits: Prevents proxy, increases accuracy, provides real-time data.</a:t>
            </a:r>
          </a:p>
          <a:p>
            <a:pPr algn="l">
              <a:lnSpc>
                <a:spcPts val="3080"/>
              </a:lnSpc>
              <a:spcBef>
                <a:spcPct val="0"/>
              </a:spcBef>
            </a:pP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260193" y="975881"/>
            <a:ext cx="8539631" cy="8340001"/>
          </a:xfrm>
          <a:prstGeom prst="rect">
            <a:avLst/>
          </a:prstGeom>
        </p:spPr>
      </p:pic>
    </p:spTree>
  </p:cSld>
  <p:clrMapOvr>
    <a:masterClrMapping/>
  </p:clrMapOvr>
  <p:transition spd="fast">
    <p:push dir="l"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6AE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433372" y="8084666"/>
            <a:ext cx="5277926" cy="4404669"/>
          </a:xfrm>
          <a:custGeom>
            <a:avLst/>
            <a:gdLst/>
            <a:ahLst/>
            <a:cxnLst/>
            <a:rect r="r" b="b" t="t" l="l"/>
            <a:pathLst>
              <a:path h="4404669" w="5277926">
                <a:moveTo>
                  <a:pt x="0" y="0"/>
                </a:moveTo>
                <a:lnTo>
                  <a:pt x="5277926" y="0"/>
                </a:lnTo>
                <a:lnTo>
                  <a:pt x="5277926" y="4404668"/>
                </a:lnTo>
                <a:lnTo>
                  <a:pt x="0" y="44046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-1302276" y="-2383108"/>
            <a:ext cx="4661953" cy="4748285"/>
          </a:xfrm>
          <a:custGeom>
            <a:avLst/>
            <a:gdLst/>
            <a:ahLst/>
            <a:cxnLst/>
            <a:rect r="r" b="b" t="t" l="l"/>
            <a:pathLst>
              <a:path h="4748285" w="4661953">
                <a:moveTo>
                  <a:pt x="0" y="0"/>
                </a:moveTo>
                <a:lnTo>
                  <a:pt x="4661952" y="0"/>
                </a:lnTo>
                <a:lnTo>
                  <a:pt x="4661952" y="4748285"/>
                </a:lnTo>
                <a:lnTo>
                  <a:pt x="0" y="47482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4" id="4"/>
          <p:cNvSpPr txBox="true"/>
          <p:nvPr/>
        </p:nvSpPr>
        <p:spPr>
          <a:xfrm rot="0">
            <a:off x="4131017" y="2157458"/>
            <a:ext cx="11257967" cy="28579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11145"/>
              </a:lnSpc>
            </a:pPr>
            <a:r>
              <a:rPr lang="en-US" b="true" sz="10041" spc="-461">
                <a:solidFill>
                  <a:srgbClr val="D4F6E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Problem Statement &amp; Objectives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344453" y="5386903"/>
            <a:ext cx="11599094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0"/>
              </a:lnSpc>
              <a:spcBef>
                <a:spcPct val="0"/>
              </a:spcBef>
            </a:pPr>
            <a:r>
              <a:rPr lang="en-US" b="true" sz="2200">
                <a:solidFill>
                  <a:srgbClr val="D4F6E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Problem: Manual attendance is error-prone and time-consuming.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880853" y="6140296"/>
            <a:ext cx="11599094" cy="1944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 b="true">
                <a:solidFill>
                  <a:srgbClr val="F5F6F7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Objectives:</a:t>
            </a:r>
          </a:p>
          <a:p>
            <a:pPr algn="l" marL="474981" indent="-237491" lvl="1">
              <a:lnSpc>
                <a:spcPts val="3080"/>
              </a:lnSpc>
              <a:buFont typeface="Arial"/>
              <a:buChar char="•"/>
            </a:pPr>
            <a:r>
              <a:rPr lang="en-US" b="true" sz="2200">
                <a:solidFill>
                  <a:srgbClr val="F5F6F7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R</a:t>
            </a:r>
            <a:r>
              <a:rPr lang="en-US" b="true" sz="2200">
                <a:solidFill>
                  <a:srgbClr val="F5F6F7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eal-time &amp; accurate attendance</a:t>
            </a:r>
          </a:p>
          <a:p>
            <a:pPr algn="l" marL="474981" indent="-237491" lvl="1">
              <a:lnSpc>
                <a:spcPts val="3080"/>
              </a:lnSpc>
              <a:buFont typeface="Arial"/>
              <a:buChar char="•"/>
            </a:pPr>
            <a:r>
              <a:rPr lang="en-US" b="true" sz="2200">
                <a:solidFill>
                  <a:srgbClr val="F5F6F7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Enhanced security</a:t>
            </a:r>
          </a:p>
          <a:p>
            <a:pPr algn="l" marL="474981" indent="-237491" lvl="1">
              <a:lnSpc>
                <a:spcPts val="3080"/>
              </a:lnSpc>
              <a:buFont typeface="Arial"/>
              <a:buChar char="•"/>
            </a:pPr>
            <a:r>
              <a:rPr lang="en-US" b="true" sz="2200">
                <a:solidFill>
                  <a:srgbClr val="F5F6F7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Transparent reporting</a:t>
            </a:r>
          </a:p>
          <a:p>
            <a:pPr algn="ctr">
              <a:lnSpc>
                <a:spcPts val="3080"/>
              </a:lnSpc>
              <a:spcBef>
                <a:spcPct val="0"/>
              </a:spcBef>
            </a:pPr>
          </a:p>
        </p:txBody>
      </p:sp>
    </p:spTree>
  </p:cSld>
  <p:clrMapOvr>
    <a:masterClrMapping/>
  </p:clrMapOvr>
  <p:transition spd="fast">
    <p:cover dir="d"/>
  </p:transition>
</p:sld>
</file>

<file path=ppt/slides/slide5.xml><?xml version="1.0" encoding="utf-8"?>
<p:sld xmlns:p="http://schemas.openxmlformats.org/presentationml/2006/main" xmlns:a="http://schemas.openxmlformats.org/drawingml/2006/main">
  <p:cSld>
    <p:bg>
      <p:bgPr>
        <a:solidFill>
          <a:srgbClr val="FBF6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057661" y="4028229"/>
            <a:ext cx="3086339" cy="4944885"/>
            <a:chOff x="0" y="0"/>
            <a:chExt cx="812863" cy="130235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63" cy="1302357"/>
            </a:xfrm>
            <a:custGeom>
              <a:avLst/>
              <a:gdLst/>
              <a:ahLst/>
              <a:cxnLst/>
              <a:rect r="r" b="b" t="t" l="l"/>
              <a:pathLst>
                <a:path h="1302357" w="812863">
                  <a:moveTo>
                    <a:pt x="20068" y="0"/>
                  </a:moveTo>
                  <a:lnTo>
                    <a:pt x="792795" y="0"/>
                  </a:lnTo>
                  <a:cubicBezTo>
                    <a:pt x="798118" y="0"/>
                    <a:pt x="803222" y="2114"/>
                    <a:pt x="806985" y="5878"/>
                  </a:cubicBezTo>
                  <a:cubicBezTo>
                    <a:pt x="810749" y="9641"/>
                    <a:pt x="812863" y="14745"/>
                    <a:pt x="812863" y="20068"/>
                  </a:cubicBezTo>
                  <a:lnTo>
                    <a:pt x="812863" y="1282289"/>
                  </a:lnTo>
                  <a:cubicBezTo>
                    <a:pt x="812863" y="1287611"/>
                    <a:pt x="810749" y="1292715"/>
                    <a:pt x="806985" y="1296479"/>
                  </a:cubicBezTo>
                  <a:cubicBezTo>
                    <a:pt x="803222" y="1300242"/>
                    <a:pt x="798118" y="1302357"/>
                    <a:pt x="792795" y="1302357"/>
                  </a:cubicBezTo>
                  <a:lnTo>
                    <a:pt x="20068" y="1302357"/>
                  </a:lnTo>
                  <a:cubicBezTo>
                    <a:pt x="14745" y="1302357"/>
                    <a:pt x="9641" y="1300242"/>
                    <a:pt x="5878" y="1296479"/>
                  </a:cubicBezTo>
                  <a:cubicBezTo>
                    <a:pt x="2114" y="1292715"/>
                    <a:pt x="0" y="1287611"/>
                    <a:pt x="0" y="1282289"/>
                  </a:cubicBezTo>
                  <a:lnTo>
                    <a:pt x="0" y="20068"/>
                  </a:lnTo>
                  <a:cubicBezTo>
                    <a:pt x="0" y="14745"/>
                    <a:pt x="2114" y="9641"/>
                    <a:pt x="5878" y="5878"/>
                  </a:cubicBezTo>
                  <a:cubicBezTo>
                    <a:pt x="9641" y="2114"/>
                    <a:pt x="14745" y="0"/>
                    <a:pt x="20068" y="0"/>
                  </a:cubicBezTo>
                  <a:close/>
                </a:path>
              </a:pathLst>
            </a:custGeom>
            <a:solidFill>
              <a:srgbClr val="56AE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63" cy="13404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2215665" y="1876425"/>
            <a:ext cx="13856669" cy="12493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9037"/>
              </a:lnSpc>
            </a:pPr>
            <a:r>
              <a:rPr lang="en-US" b="true" sz="10041" spc="-461">
                <a:solidFill>
                  <a:srgbClr val="0097B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System Architecture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893734" y="4028229"/>
            <a:ext cx="3111350" cy="4944885"/>
            <a:chOff x="0" y="0"/>
            <a:chExt cx="819450" cy="130235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9450" cy="1302357"/>
            </a:xfrm>
            <a:custGeom>
              <a:avLst/>
              <a:gdLst/>
              <a:ahLst/>
              <a:cxnLst/>
              <a:rect r="r" b="b" t="t" l="l"/>
              <a:pathLst>
                <a:path h="1302357" w="819450">
                  <a:moveTo>
                    <a:pt x="19906" y="0"/>
                  </a:moveTo>
                  <a:lnTo>
                    <a:pt x="799544" y="0"/>
                  </a:lnTo>
                  <a:cubicBezTo>
                    <a:pt x="810538" y="0"/>
                    <a:pt x="819450" y="8912"/>
                    <a:pt x="819450" y="19906"/>
                  </a:cubicBezTo>
                  <a:lnTo>
                    <a:pt x="819450" y="1282450"/>
                  </a:lnTo>
                  <a:cubicBezTo>
                    <a:pt x="819450" y="1293444"/>
                    <a:pt x="810538" y="1302357"/>
                    <a:pt x="799544" y="1302357"/>
                  </a:cubicBezTo>
                  <a:lnTo>
                    <a:pt x="19906" y="1302357"/>
                  </a:lnTo>
                  <a:cubicBezTo>
                    <a:pt x="8912" y="1302357"/>
                    <a:pt x="0" y="1293444"/>
                    <a:pt x="0" y="1282450"/>
                  </a:cubicBezTo>
                  <a:lnTo>
                    <a:pt x="0" y="19906"/>
                  </a:lnTo>
                  <a:cubicBezTo>
                    <a:pt x="0" y="8912"/>
                    <a:pt x="8912" y="0"/>
                    <a:pt x="19906" y="0"/>
                  </a:cubicBezTo>
                  <a:close/>
                </a:path>
              </a:pathLst>
            </a:custGeom>
            <a:solidFill>
              <a:srgbClr val="56AEF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819450" cy="13404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9699825" y="4028229"/>
            <a:ext cx="2983495" cy="4944885"/>
            <a:chOff x="0" y="0"/>
            <a:chExt cx="785777" cy="130235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785777" cy="1302357"/>
            </a:xfrm>
            <a:custGeom>
              <a:avLst/>
              <a:gdLst/>
              <a:ahLst/>
              <a:cxnLst/>
              <a:rect r="r" b="b" t="t" l="l"/>
              <a:pathLst>
                <a:path h="1302357" w="785777">
                  <a:moveTo>
                    <a:pt x="20759" y="0"/>
                  </a:moveTo>
                  <a:lnTo>
                    <a:pt x="765017" y="0"/>
                  </a:lnTo>
                  <a:cubicBezTo>
                    <a:pt x="776482" y="0"/>
                    <a:pt x="785777" y="9294"/>
                    <a:pt x="785777" y="20759"/>
                  </a:cubicBezTo>
                  <a:lnTo>
                    <a:pt x="785777" y="1281597"/>
                  </a:lnTo>
                  <a:cubicBezTo>
                    <a:pt x="785777" y="1287103"/>
                    <a:pt x="783589" y="1292383"/>
                    <a:pt x="779696" y="1296276"/>
                  </a:cubicBezTo>
                  <a:cubicBezTo>
                    <a:pt x="775803" y="1300169"/>
                    <a:pt x="770523" y="1302357"/>
                    <a:pt x="765017" y="1302357"/>
                  </a:cubicBezTo>
                  <a:lnTo>
                    <a:pt x="20759" y="1302357"/>
                  </a:lnTo>
                  <a:cubicBezTo>
                    <a:pt x="15254" y="1302357"/>
                    <a:pt x="9973" y="1300169"/>
                    <a:pt x="6080" y="1296276"/>
                  </a:cubicBezTo>
                  <a:cubicBezTo>
                    <a:pt x="2187" y="1292383"/>
                    <a:pt x="0" y="1287103"/>
                    <a:pt x="0" y="1281597"/>
                  </a:cubicBezTo>
                  <a:lnTo>
                    <a:pt x="0" y="20759"/>
                  </a:lnTo>
                  <a:cubicBezTo>
                    <a:pt x="0" y="15254"/>
                    <a:pt x="2187" y="9973"/>
                    <a:pt x="6080" y="6080"/>
                  </a:cubicBezTo>
                  <a:cubicBezTo>
                    <a:pt x="9973" y="2187"/>
                    <a:pt x="15254" y="0"/>
                    <a:pt x="20759" y="0"/>
                  </a:cubicBezTo>
                  <a:close/>
                </a:path>
              </a:pathLst>
            </a:custGeom>
            <a:solidFill>
              <a:srgbClr val="56AEF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785777" cy="13404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2370126" y="4562475"/>
            <a:ext cx="2420710" cy="1495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10800"/>
              </a:lnSpc>
            </a:pPr>
            <a:r>
              <a:rPr lang="en-US" b="true" sz="12000" spc="-552">
                <a:solidFill>
                  <a:srgbClr val="0097B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01.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310811" y="4562475"/>
            <a:ext cx="2420710" cy="1495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10800"/>
              </a:lnSpc>
            </a:pPr>
            <a:r>
              <a:rPr lang="en-US" b="true" sz="12000" spc="-552">
                <a:solidFill>
                  <a:srgbClr val="0097B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02.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262611" y="4361604"/>
            <a:ext cx="2420710" cy="1495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10800"/>
              </a:lnSpc>
            </a:pPr>
            <a:r>
              <a:rPr lang="en-US" b="true" sz="12000" spc="-552">
                <a:solidFill>
                  <a:srgbClr val="0097B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03.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215665" y="6759892"/>
            <a:ext cx="4095146" cy="375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940"/>
              </a:lnSpc>
              <a:spcBef>
                <a:spcPct val="0"/>
              </a:spcBef>
            </a:pPr>
            <a:r>
              <a:rPr lang="en-US" b="true" sz="2100">
                <a:solidFill>
                  <a:srgbClr val="D4F6E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System Interfaces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430446" y="6637020"/>
            <a:ext cx="2564529" cy="6305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520"/>
              </a:lnSpc>
              <a:spcBef>
                <a:spcPct val="0"/>
              </a:spcBef>
            </a:pPr>
            <a:r>
              <a:rPr lang="en-US" b="true" sz="1800">
                <a:solidFill>
                  <a:srgbClr val="D4F6E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Subsystems (e.g., user app, admin panel)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262611" y="6504623"/>
            <a:ext cx="2151894" cy="6305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520"/>
              </a:lnSpc>
              <a:spcBef>
                <a:spcPct val="0"/>
              </a:spcBef>
            </a:pPr>
            <a:r>
              <a:rPr lang="en-US" b="true" sz="1800">
                <a:solidFill>
                  <a:srgbClr val="D4F6E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Interconnections for data flow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13388170" y="4028229"/>
            <a:ext cx="2983495" cy="4944885"/>
            <a:chOff x="0" y="0"/>
            <a:chExt cx="785777" cy="1302357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785777" cy="1302357"/>
            </a:xfrm>
            <a:custGeom>
              <a:avLst/>
              <a:gdLst/>
              <a:ahLst/>
              <a:cxnLst/>
              <a:rect r="r" b="b" t="t" l="l"/>
              <a:pathLst>
                <a:path h="1302357" w="785777">
                  <a:moveTo>
                    <a:pt x="20759" y="0"/>
                  </a:moveTo>
                  <a:lnTo>
                    <a:pt x="765017" y="0"/>
                  </a:lnTo>
                  <a:cubicBezTo>
                    <a:pt x="776482" y="0"/>
                    <a:pt x="785777" y="9294"/>
                    <a:pt x="785777" y="20759"/>
                  </a:cubicBezTo>
                  <a:lnTo>
                    <a:pt x="785777" y="1281597"/>
                  </a:lnTo>
                  <a:cubicBezTo>
                    <a:pt x="785777" y="1287103"/>
                    <a:pt x="783589" y="1292383"/>
                    <a:pt x="779696" y="1296276"/>
                  </a:cubicBezTo>
                  <a:cubicBezTo>
                    <a:pt x="775803" y="1300169"/>
                    <a:pt x="770523" y="1302357"/>
                    <a:pt x="765017" y="1302357"/>
                  </a:cubicBezTo>
                  <a:lnTo>
                    <a:pt x="20759" y="1302357"/>
                  </a:lnTo>
                  <a:cubicBezTo>
                    <a:pt x="15254" y="1302357"/>
                    <a:pt x="9973" y="1300169"/>
                    <a:pt x="6080" y="1296276"/>
                  </a:cubicBezTo>
                  <a:cubicBezTo>
                    <a:pt x="2187" y="1292383"/>
                    <a:pt x="0" y="1287103"/>
                    <a:pt x="0" y="1281597"/>
                  </a:cubicBezTo>
                  <a:lnTo>
                    <a:pt x="0" y="20759"/>
                  </a:lnTo>
                  <a:cubicBezTo>
                    <a:pt x="0" y="15254"/>
                    <a:pt x="2187" y="9973"/>
                    <a:pt x="6080" y="6080"/>
                  </a:cubicBezTo>
                  <a:cubicBezTo>
                    <a:pt x="9973" y="2187"/>
                    <a:pt x="15254" y="0"/>
                    <a:pt x="20759" y="0"/>
                  </a:cubicBezTo>
                  <a:close/>
                </a:path>
              </a:pathLst>
            </a:custGeom>
            <a:solidFill>
              <a:srgbClr val="56AEFF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38100"/>
              <a:ext cx="785777" cy="13404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13950956" y="4361604"/>
            <a:ext cx="2420710" cy="1495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10800"/>
              </a:lnSpc>
            </a:pPr>
            <a:r>
              <a:rPr lang="en-US" b="true" sz="12000" spc="-552">
                <a:solidFill>
                  <a:srgbClr val="0097B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04.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3537836" y="6345555"/>
            <a:ext cx="2684164" cy="6305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520"/>
              </a:lnSpc>
              <a:spcBef>
                <a:spcPct val="0"/>
              </a:spcBef>
            </a:pPr>
            <a:r>
              <a:rPr lang="en-US" b="true" sz="1800">
                <a:solidFill>
                  <a:srgbClr val="D4F6E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Operating environment: Android, cloud backend</a:t>
            </a:r>
          </a:p>
        </p:txBody>
      </p:sp>
    </p:spTree>
  </p:cSld>
  <p:clrMapOvr>
    <a:masterClrMapping/>
  </p:clrMapOvr>
  <p:transition spd="fast">
    <p:circle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6AE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691376" y="2217788"/>
            <a:ext cx="6567924" cy="5851423"/>
          </a:xfrm>
          <a:custGeom>
            <a:avLst/>
            <a:gdLst/>
            <a:ahLst/>
            <a:cxnLst/>
            <a:rect r="r" b="b" t="t" l="l"/>
            <a:pathLst>
              <a:path h="5851423" w="6567924">
                <a:moveTo>
                  <a:pt x="0" y="0"/>
                </a:moveTo>
                <a:lnTo>
                  <a:pt x="6567924" y="0"/>
                </a:lnTo>
                <a:lnTo>
                  <a:pt x="6567924" y="5851424"/>
                </a:lnTo>
                <a:lnTo>
                  <a:pt x="0" y="58514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3" id="3"/>
          <p:cNvSpPr txBox="true"/>
          <p:nvPr/>
        </p:nvSpPr>
        <p:spPr>
          <a:xfrm rot="0">
            <a:off x="1028700" y="238684"/>
            <a:ext cx="7924800" cy="39677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10413"/>
              </a:lnSpc>
            </a:pPr>
            <a:r>
              <a:rPr lang="en-US" b="true" sz="8900" spc="-409">
                <a:solidFill>
                  <a:srgbClr val="F5F6F7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Functional Requirements &amp; Key Features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257902" y="4895880"/>
            <a:ext cx="6140551" cy="19310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40"/>
              </a:lnSpc>
            </a:pPr>
            <a:r>
              <a:rPr lang="en-US" sz="1600" b="true">
                <a:solidFill>
                  <a:srgbClr val="FBF6F1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Functional Requirements:</a:t>
            </a:r>
          </a:p>
          <a:p>
            <a:pPr algn="l" marL="345444" indent="-172722" lvl="1">
              <a:lnSpc>
                <a:spcPts val="2240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1600">
                <a:solidFill>
                  <a:srgbClr val="FBF6F1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Use</a:t>
            </a:r>
            <a:r>
              <a:rPr lang="en-US" b="true" sz="1600">
                <a:solidFill>
                  <a:srgbClr val="FBF6F1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r Registration/Login</a:t>
            </a:r>
          </a:p>
          <a:p>
            <a:pPr algn="l" marL="345444" indent="-172722" lvl="1">
              <a:lnSpc>
                <a:spcPts val="2240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1600">
                <a:solidFill>
                  <a:srgbClr val="FBF6F1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Facial recognition &amp; GPS validation</a:t>
            </a:r>
          </a:p>
          <a:p>
            <a:pPr algn="l" marL="345444" indent="-172722" lvl="1">
              <a:lnSpc>
                <a:spcPts val="2240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1600">
                <a:solidFill>
                  <a:srgbClr val="FBF6F1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R</a:t>
            </a:r>
            <a:r>
              <a:rPr lang="en-US" b="true" sz="1600">
                <a:solidFill>
                  <a:srgbClr val="FBF6F1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ecord attendance</a:t>
            </a:r>
          </a:p>
          <a:p>
            <a:pPr algn="l" marL="345444" indent="-172722" lvl="1">
              <a:lnSpc>
                <a:spcPts val="2240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1600">
                <a:solidFill>
                  <a:srgbClr val="FBF6F1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Admin panel &amp; analytics</a:t>
            </a:r>
          </a:p>
          <a:p>
            <a:pPr algn="l" marL="345444" indent="-172722" lvl="1">
              <a:lnSpc>
                <a:spcPts val="2240"/>
              </a:lnSpc>
              <a:spcBef>
                <a:spcPct val="0"/>
              </a:spcBef>
              <a:buFont typeface="Arial"/>
              <a:buChar char="•"/>
            </a:pPr>
          </a:p>
          <a:p>
            <a:pPr algn="l">
              <a:lnSpc>
                <a:spcPts val="2240"/>
              </a:lnSpc>
              <a:spcBef>
                <a:spcPct val="0"/>
              </a:spcBef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1219200" y="5106913"/>
            <a:ext cx="1676876" cy="12493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9037"/>
              </a:lnSpc>
            </a:pPr>
            <a:r>
              <a:rPr lang="en-US" b="true" sz="10041" spc="-461">
                <a:solidFill>
                  <a:srgbClr val="D4F6E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01.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257902" y="7173081"/>
            <a:ext cx="6140551" cy="16548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40"/>
              </a:lnSpc>
            </a:pPr>
            <a:r>
              <a:rPr lang="en-US" sz="1600" b="true">
                <a:solidFill>
                  <a:srgbClr val="F5F6F7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Key Features</a:t>
            </a:r>
          </a:p>
          <a:p>
            <a:pPr algn="l" marL="345444" indent="-172722" lvl="1">
              <a:lnSpc>
                <a:spcPts val="2240"/>
              </a:lnSpc>
              <a:buFont typeface="Arial"/>
              <a:buChar char="•"/>
            </a:pPr>
            <a:r>
              <a:rPr lang="en-US" b="true" sz="1600">
                <a:solidFill>
                  <a:srgbClr val="F5F6F7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R</a:t>
            </a:r>
            <a:r>
              <a:rPr lang="en-US" b="true" sz="1600">
                <a:solidFill>
                  <a:srgbClr val="F5F6F7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eal-time tracking</a:t>
            </a:r>
          </a:p>
          <a:p>
            <a:pPr algn="l" marL="345444" indent="-172722" lvl="1">
              <a:lnSpc>
                <a:spcPts val="2240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1600">
                <a:solidFill>
                  <a:srgbClr val="F5F6F7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Notifications</a:t>
            </a:r>
          </a:p>
          <a:p>
            <a:pPr algn="l" marL="345444" indent="-172722" lvl="1">
              <a:lnSpc>
                <a:spcPts val="2240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1600">
                <a:solidFill>
                  <a:srgbClr val="F5F6F7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Report generation</a:t>
            </a:r>
          </a:p>
          <a:p>
            <a:pPr algn="l" marL="345444" indent="-172722" lvl="1">
              <a:lnSpc>
                <a:spcPts val="2240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1600">
                <a:solidFill>
                  <a:srgbClr val="F5F6F7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RBAC (Role-Based Access Control)</a:t>
            </a:r>
          </a:p>
          <a:p>
            <a:pPr algn="l">
              <a:lnSpc>
                <a:spcPts val="2240"/>
              </a:lnSpc>
              <a:spcBef>
                <a:spcPct val="0"/>
              </a:spcBef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1219200" y="7256752"/>
            <a:ext cx="1676876" cy="12493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9037"/>
              </a:lnSpc>
            </a:pPr>
            <a:r>
              <a:rPr lang="en-US" b="true" sz="10041" spc="-461">
                <a:solidFill>
                  <a:srgbClr val="D4F6E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02.</a:t>
            </a:r>
          </a:p>
        </p:txBody>
      </p:sp>
    </p:spTree>
  </p:cSld>
  <p:clrMapOvr>
    <a:masterClrMapping/>
  </p:clrMapOvr>
  <p:transition spd="fast">
    <p:fade/>
  </p:transition>
</p:sld>
</file>

<file path=ppt/slides/slide7.xml><?xml version="1.0" encoding="utf-8"?>
<p:sld xmlns:p="http://schemas.openxmlformats.org/presentationml/2006/main" xmlns:a="http://schemas.openxmlformats.org/drawingml/2006/main">
  <p:cSld>
    <p:bg>
      <p:bgPr>
        <a:solidFill>
          <a:srgbClr val="FBF6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717437" y="4828098"/>
            <a:ext cx="12853125" cy="2726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b="true" sz="3000">
                <a:solidFill>
                  <a:srgbClr val="38B6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Performance, reliability, and scalability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b="true" sz="3000">
                <a:solidFill>
                  <a:srgbClr val="38B6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Usability &amp; security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b="true" sz="3000">
                <a:solidFill>
                  <a:srgbClr val="38B6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Maintainability &amp; portability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b="true" sz="3000">
                <a:solidFill>
                  <a:srgbClr val="38B6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Cost and recovery considerations</a:t>
            </a:r>
          </a:p>
          <a:p>
            <a:pPr algn="r">
              <a:lnSpc>
                <a:spcPts val="5370"/>
              </a:lnSpc>
            </a:pPr>
          </a:p>
        </p:txBody>
      </p:sp>
      <p:sp>
        <p:nvSpPr>
          <p:cNvPr name="TextBox 3" id="3"/>
          <p:cNvSpPr txBox="true"/>
          <p:nvPr/>
        </p:nvSpPr>
        <p:spPr>
          <a:xfrm rot="0">
            <a:off x="4863109" y="1695425"/>
            <a:ext cx="8561781" cy="2152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8100"/>
              </a:lnSpc>
            </a:pPr>
            <a:r>
              <a:rPr lang="en-US" b="true" sz="9000" spc="-413">
                <a:solidFill>
                  <a:srgbClr val="0097B2"/>
                </a:solidFill>
                <a:latin typeface="Raleway Bold"/>
                <a:ea typeface="Raleway Bold"/>
                <a:cs typeface="Raleway Bold"/>
                <a:sym typeface="Raleway Bold"/>
              </a:rPr>
              <a:t>Non-Functional Requirements</a:t>
            </a:r>
          </a:p>
        </p:txBody>
      </p:sp>
    </p:spTree>
  </p:cSld>
  <p:clrMapOvr>
    <a:masterClrMapping/>
  </p:clrMapOvr>
  <p:transition spd="fast">
    <p:wipe dir="l"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6AE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219200" y="2431128"/>
            <a:ext cx="7924800" cy="23923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9037"/>
              </a:lnSpc>
            </a:pPr>
            <a:r>
              <a:rPr lang="en-US" b="true" sz="10041" spc="-461">
                <a:solidFill>
                  <a:srgbClr val="D4F6E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Verification &amp; Validation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219200" y="5743527"/>
            <a:ext cx="7635008" cy="3593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26107" indent="-313054" lvl="1">
              <a:lnSpc>
                <a:spcPts val="4059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899">
                <a:solidFill>
                  <a:srgbClr val="F5F6F7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S</a:t>
            </a:r>
            <a:r>
              <a:rPr lang="en-US" b="true" sz="2899">
                <a:solidFill>
                  <a:srgbClr val="F5F6F7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takeholder input form created using Google Forms</a:t>
            </a:r>
          </a:p>
          <a:p>
            <a:pPr algn="l" marL="626107" indent="-313054" lvl="1">
              <a:lnSpc>
                <a:spcPts val="4059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899">
                <a:solidFill>
                  <a:srgbClr val="F5F6F7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Shared with students &amp; lecturers in Computer Engineering Department</a:t>
            </a:r>
          </a:p>
          <a:p>
            <a:pPr algn="l" marL="626107" indent="-313054" lvl="1">
              <a:lnSpc>
                <a:spcPts val="4059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899">
                <a:solidFill>
                  <a:srgbClr val="F5F6F7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Responses used to validate functional expectations</a:t>
            </a:r>
          </a:p>
          <a:p>
            <a:pPr algn="l">
              <a:lnSpc>
                <a:spcPts val="4059"/>
              </a:lnSpc>
              <a:spcBef>
                <a:spcPct val="0"/>
              </a:spcBef>
            </a:pP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0167540" y="1529149"/>
            <a:ext cx="6663549" cy="7228702"/>
          </a:xfrm>
          <a:custGeom>
            <a:avLst/>
            <a:gdLst/>
            <a:ahLst/>
            <a:cxnLst/>
            <a:rect r="r" b="b" t="t" l="l"/>
            <a:pathLst>
              <a:path h="7228702" w="6663549">
                <a:moveTo>
                  <a:pt x="0" y="0"/>
                </a:moveTo>
                <a:lnTo>
                  <a:pt x="6663549" y="0"/>
                </a:lnTo>
                <a:lnTo>
                  <a:pt x="6663549" y="7228702"/>
                </a:lnTo>
                <a:lnTo>
                  <a:pt x="0" y="72287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  <p:transition spd="fast">
    <p:cover dir="u"/>
  </p:transition>
</p:sld>
</file>

<file path=ppt/slides/slide9.xml><?xml version="1.0" encoding="utf-8"?>
<p:sld xmlns:p="http://schemas.openxmlformats.org/presentationml/2006/main" xmlns:a="http://schemas.openxmlformats.org/drawingml/2006/main">
  <p:cSld>
    <p:bg>
      <p:bgPr>
        <a:solidFill>
          <a:srgbClr val="B1D4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123950" y="1304925"/>
            <a:ext cx="16040100" cy="12493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9037"/>
              </a:lnSpc>
            </a:pPr>
            <a:r>
              <a:rPr lang="en-US" b="true" sz="10041" spc="-461">
                <a:solidFill>
                  <a:srgbClr val="FBF6F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Project Strategy &amp; Milestones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6057661" y="4028229"/>
            <a:ext cx="3086339" cy="4944885"/>
            <a:chOff x="0" y="0"/>
            <a:chExt cx="812863" cy="130235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63" cy="1302357"/>
            </a:xfrm>
            <a:custGeom>
              <a:avLst/>
              <a:gdLst/>
              <a:ahLst/>
              <a:cxnLst/>
              <a:rect r="r" b="b" t="t" l="l"/>
              <a:pathLst>
                <a:path h="1302357" w="812863">
                  <a:moveTo>
                    <a:pt x="20068" y="0"/>
                  </a:moveTo>
                  <a:lnTo>
                    <a:pt x="792795" y="0"/>
                  </a:lnTo>
                  <a:cubicBezTo>
                    <a:pt x="798118" y="0"/>
                    <a:pt x="803222" y="2114"/>
                    <a:pt x="806985" y="5878"/>
                  </a:cubicBezTo>
                  <a:cubicBezTo>
                    <a:pt x="810749" y="9641"/>
                    <a:pt x="812863" y="14745"/>
                    <a:pt x="812863" y="20068"/>
                  </a:cubicBezTo>
                  <a:lnTo>
                    <a:pt x="812863" y="1282289"/>
                  </a:lnTo>
                  <a:cubicBezTo>
                    <a:pt x="812863" y="1287611"/>
                    <a:pt x="810749" y="1292715"/>
                    <a:pt x="806985" y="1296479"/>
                  </a:cubicBezTo>
                  <a:cubicBezTo>
                    <a:pt x="803222" y="1300242"/>
                    <a:pt x="798118" y="1302357"/>
                    <a:pt x="792795" y="1302357"/>
                  </a:cubicBezTo>
                  <a:lnTo>
                    <a:pt x="20068" y="1302357"/>
                  </a:lnTo>
                  <a:cubicBezTo>
                    <a:pt x="14745" y="1302357"/>
                    <a:pt x="9641" y="1300242"/>
                    <a:pt x="5878" y="1296479"/>
                  </a:cubicBezTo>
                  <a:cubicBezTo>
                    <a:pt x="2114" y="1292715"/>
                    <a:pt x="0" y="1287611"/>
                    <a:pt x="0" y="1282289"/>
                  </a:cubicBezTo>
                  <a:lnTo>
                    <a:pt x="0" y="20068"/>
                  </a:lnTo>
                  <a:cubicBezTo>
                    <a:pt x="0" y="14745"/>
                    <a:pt x="2114" y="9641"/>
                    <a:pt x="5878" y="5878"/>
                  </a:cubicBezTo>
                  <a:cubicBezTo>
                    <a:pt x="9641" y="2114"/>
                    <a:pt x="14745" y="0"/>
                    <a:pt x="20068" y="0"/>
                  </a:cubicBezTo>
                  <a:close/>
                </a:path>
              </a:pathLst>
            </a:custGeom>
            <a:solidFill>
              <a:srgbClr val="56AE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812863" cy="13404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893734" y="4028229"/>
            <a:ext cx="3111350" cy="4944885"/>
            <a:chOff x="0" y="0"/>
            <a:chExt cx="819450" cy="130235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9450" cy="1302357"/>
            </a:xfrm>
            <a:custGeom>
              <a:avLst/>
              <a:gdLst/>
              <a:ahLst/>
              <a:cxnLst/>
              <a:rect r="r" b="b" t="t" l="l"/>
              <a:pathLst>
                <a:path h="1302357" w="819450">
                  <a:moveTo>
                    <a:pt x="19906" y="0"/>
                  </a:moveTo>
                  <a:lnTo>
                    <a:pt x="799544" y="0"/>
                  </a:lnTo>
                  <a:cubicBezTo>
                    <a:pt x="810538" y="0"/>
                    <a:pt x="819450" y="8912"/>
                    <a:pt x="819450" y="19906"/>
                  </a:cubicBezTo>
                  <a:lnTo>
                    <a:pt x="819450" y="1282450"/>
                  </a:lnTo>
                  <a:cubicBezTo>
                    <a:pt x="819450" y="1293444"/>
                    <a:pt x="810538" y="1302357"/>
                    <a:pt x="799544" y="1302357"/>
                  </a:cubicBezTo>
                  <a:lnTo>
                    <a:pt x="19906" y="1302357"/>
                  </a:lnTo>
                  <a:cubicBezTo>
                    <a:pt x="8912" y="1302357"/>
                    <a:pt x="0" y="1293444"/>
                    <a:pt x="0" y="1282450"/>
                  </a:cubicBezTo>
                  <a:lnTo>
                    <a:pt x="0" y="19906"/>
                  </a:lnTo>
                  <a:cubicBezTo>
                    <a:pt x="0" y="8912"/>
                    <a:pt x="8912" y="0"/>
                    <a:pt x="19906" y="0"/>
                  </a:cubicBezTo>
                  <a:close/>
                </a:path>
              </a:pathLst>
            </a:custGeom>
            <a:solidFill>
              <a:srgbClr val="56AEF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819450" cy="13404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9699825" y="4028229"/>
            <a:ext cx="2983495" cy="4944885"/>
            <a:chOff x="0" y="0"/>
            <a:chExt cx="785777" cy="130235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785777" cy="1302357"/>
            </a:xfrm>
            <a:custGeom>
              <a:avLst/>
              <a:gdLst/>
              <a:ahLst/>
              <a:cxnLst/>
              <a:rect r="r" b="b" t="t" l="l"/>
              <a:pathLst>
                <a:path h="1302357" w="785777">
                  <a:moveTo>
                    <a:pt x="20759" y="0"/>
                  </a:moveTo>
                  <a:lnTo>
                    <a:pt x="765017" y="0"/>
                  </a:lnTo>
                  <a:cubicBezTo>
                    <a:pt x="776482" y="0"/>
                    <a:pt x="785777" y="9294"/>
                    <a:pt x="785777" y="20759"/>
                  </a:cubicBezTo>
                  <a:lnTo>
                    <a:pt x="785777" y="1281597"/>
                  </a:lnTo>
                  <a:cubicBezTo>
                    <a:pt x="785777" y="1287103"/>
                    <a:pt x="783589" y="1292383"/>
                    <a:pt x="779696" y="1296276"/>
                  </a:cubicBezTo>
                  <a:cubicBezTo>
                    <a:pt x="775803" y="1300169"/>
                    <a:pt x="770523" y="1302357"/>
                    <a:pt x="765017" y="1302357"/>
                  </a:cubicBezTo>
                  <a:lnTo>
                    <a:pt x="20759" y="1302357"/>
                  </a:lnTo>
                  <a:cubicBezTo>
                    <a:pt x="15254" y="1302357"/>
                    <a:pt x="9973" y="1300169"/>
                    <a:pt x="6080" y="1296276"/>
                  </a:cubicBezTo>
                  <a:cubicBezTo>
                    <a:pt x="2187" y="1292383"/>
                    <a:pt x="0" y="1287103"/>
                    <a:pt x="0" y="1281597"/>
                  </a:cubicBezTo>
                  <a:lnTo>
                    <a:pt x="0" y="20759"/>
                  </a:lnTo>
                  <a:cubicBezTo>
                    <a:pt x="0" y="15254"/>
                    <a:pt x="2187" y="9973"/>
                    <a:pt x="6080" y="6080"/>
                  </a:cubicBezTo>
                  <a:cubicBezTo>
                    <a:pt x="9973" y="2187"/>
                    <a:pt x="15254" y="0"/>
                    <a:pt x="20759" y="0"/>
                  </a:cubicBezTo>
                  <a:close/>
                </a:path>
              </a:pathLst>
            </a:custGeom>
            <a:solidFill>
              <a:srgbClr val="56AEF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785777" cy="13404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2370126" y="4562475"/>
            <a:ext cx="2420710" cy="1495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10800"/>
              </a:lnSpc>
            </a:pPr>
            <a:r>
              <a:rPr lang="en-US" b="true" sz="12000" spc="-552">
                <a:solidFill>
                  <a:srgbClr val="F5F6F7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01.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310811" y="4562475"/>
            <a:ext cx="2420710" cy="1495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10800"/>
              </a:lnSpc>
            </a:pPr>
            <a:r>
              <a:rPr lang="en-US" b="true" sz="12000" spc="-552">
                <a:solidFill>
                  <a:srgbClr val="F5F6F7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02.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262611" y="4361604"/>
            <a:ext cx="2420710" cy="1495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10800"/>
              </a:lnSpc>
            </a:pPr>
            <a:r>
              <a:rPr lang="en-US" b="true" sz="12000" spc="-552">
                <a:solidFill>
                  <a:srgbClr val="F5F6F7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03.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335300" y="6627495"/>
            <a:ext cx="4095146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D4F6E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Research 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430446" y="6627495"/>
            <a:ext cx="2564529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D4F6E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Design 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036138" y="6627495"/>
            <a:ext cx="2459895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D4F6E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Implementation 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13388170" y="4028229"/>
            <a:ext cx="2983495" cy="4944885"/>
            <a:chOff x="0" y="0"/>
            <a:chExt cx="785777" cy="1302357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785777" cy="1302357"/>
            </a:xfrm>
            <a:custGeom>
              <a:avLst/>
              <a:gdLst/>
              <a:ahLst/>
              <a:cxnLst/>
              <a:rect r="r" b="b" t="t" l="l"/>
              <a:pathLst>
                <a:path h="1302357" w="785777">
                  <a:moveTo>
                    <a:pt x="20759" y="0"/>
                  </a:moveTo>
                  <a:lnTo>
                    <a:pt x="765017" y="0"/>
                  </a:lnTo>
                  <a:cubicBezTo>
                    <a:pt x="776482" y="0"/>
                    <a:pt x="785777" y="9294"/>
                    <a:pt x="785777" y="20759"/>
                  </a:cubicBezTo>
                  <a:lnTo>
                    <a:pt x="785777" y="1281597"/>
                  </a:lnTo>
                  <a:cubicBezTo>
                    <a:pt x="785777" y="1287103"/>
                    <a:pt x="783589" y="1292383"/>
                    <a:pt x="779696" y="1296276"/>
                  </a:cubicBezTo>
                  <a:cubicBezTo>
                    <a:pt x="775803" y="1300169"/>
                    <a:pt x="770523" y="1302357"/>
                    <a:pt x="765017" y="1302357"/>
                  </a:cubicBezTo>
                  <a:lnTo>
                    <a:pt x="20759" y="1302357"/>
                  </a:lnTo>
                  <a:cubicBezTo>
                    <a:pt x="15254" y="1302357"/>
                    <a:pt x="9973" y="1300169"/>
                    <a:pt x="6080" y="1296276"/>
                  </a:cubicBezTo>
                  <a:cubicBezTo>
                    <a:pt x="2187" y="1292383"/>
                    <a:pt x="0" y="1287103"/>
                    <a:pt x="0" y="1281597"/>
                  </a:cubicBezTo>
                  <a:lnTo>
                    <a:pt x="0" y="20759"/>
                  </a:lnTo>
                  <a:cubicBezTo>
                    <a:pt x="0" y="15254"/>
                    <a:pt x="2187" y="9973"/>
                    <a:pt x="6080" y="6080"/>
                  </a:cubicBezTo>
                  <a:cubicBezTo>
                    <a:pt x="9973" y="2187"/>
                    <a:pt x="15254" y="0"/>
                    <a:pt x="20759" y="0"/>
                  </a:cubicBezTo>
                  <a:close/>
                </a:path>
              </a:pathLst>
            </a:custGeom>
            <a:solidFill>
              <a:srgbClr val="56AEFF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38100"/>
              <a:ext cx="785777" cy="13404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13654870" y="4562475"/>
            <a:ext cx="2420710" cy="1495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10800"/>
              </a:lnSpc>
            </a:pPr>
            <a:r>
              <a:rPr lang="en-US" b="true" sz="12000" spc="-552">
                <a:solidFill>
                  <a:srgbClr val="D4F6E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04.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3819229" y="6627495"/>
            <a:ext cx="2684164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D4F6E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Testing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5047265" y="2573873"/>
            <a:ext cx="8193469" cy="1263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199"/>
              </a:lnSpc>
            </a:pPr>
            <a:r>
              <a:rPr lang="en-US" sz="2904" b="true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Agile approach  &amp; </a:t>
            </a:r>
            <a:r>
              <a:rPr lang="en-US" sz="2904" b="true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Timeline for deliverables</a:t>
            </a:r>
          </a:p>
          <a:p>
            <a:pPr algn="r">
              <a:lnSpc>
                <a:spcPts val="5199"/>
              </a:lnSpc>
            </a:pPr>
          </a:p>
        </p:txBody>
      </p:sp>
    </p:spTree>
  </p:cSld>
  <p:clrMapOvr>
    <a:masterClrMapping/>
  </p:clrMapOvr>
  <p:transition spd="fast">
    <p:push dir="l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DAGmUojqnT8</dc:identifier>
  <dcterms:modified xsi:type="dcterms:W3CDTF">2011-08-01T06:04:30Z</dcterms:modified>
  <cp:revision>1</cp:revision>
  <dc:title>Introduction &amp; Purpose</dc:title>
</cp:coreProperties>
</file>